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3"/>
  </p:notesMasterIdLst>
  <p:handoutMasterIdLst>
    <p:handoutMasterId r:id="rId14"/>
  </p:handoutMasterIdLst>
  <p:sldIdLst>
    <p:sldId id="377" r:id="rId6"/>
    <p:sldId id="383" r:id="rId7"/>
    <p:sldId id="378" r:id="rId8"/>
    <p:sldId id="379" r:id="rId9"/>
    <p:sldId id="381" r:id="rId10"/>
    <p:sldId id="380" r:id="rId11"/>
    <p:sldId id="382" r:id="rId12"/>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1527"/>
    <a:srgbClr val="A21727"/>
    <a:srgbClr val="CC0000"/>
    <a:srgbClr val="B01C32"/>
    <a:srgbClr val="CCCDCC"/>
    <a:srgbClr val="EDEEED"/>
    <a:srgbClr val="872C90"/>
    <a:srgbClr val="C51C30"/>
    <a:srgbClr val="1AA594"/>
    <a:srgbClr val="90B2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6" autoAdjust="0"/>
    <p:restoredTop sz="92798" autoAdjust="0"/>
  </p:normalViewPr>
  <p:slideViewPr>
    <p:cSldViewPr snapToGrid="0" snapToObjects="1" showGuides="1">
      <p:cViewPr varScale="1">
        <p:scale>
          <a:sx n="86" d="100"/>
          <a:sy n="86" d="100"/>
        </p:scale>
        <p:origin x="83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4B8A31-2B9F-A94B-A2CC-00F18DA57334}" type="datetimeFigureOut">
              <a:rPr lang="en-US" smtClean="0"/>
              <a:pPr/>
              <a:t>12/21/2023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0F604B-6C0D-8446-A61A-2AA75F371917}" type="slidenum">
              <a:rPr lang="en-US" smtClean="0"/>
              <a:pPr/>
              <a:t>‹#›</a:t>
            </a:fld>
            <a:endParaRPr lang="en-US"/>
          </a:p>
        </p:txBody>
      </p:sp>
    </p:spTree>
    <p:extLst>
      <p:ext uri="{BB962C8B-B14F-4D97-AF65-F5344CB8AC3E}">
        <p14:creationId xmlns:p14="http://schemas.microsoft.com/office/powerpoint/2010/main" val="132094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EC66E-FACF-7F40-AACA-BA49429FF6B3}" type="datetimeFigureOut">
              <a:rPr lang="en-US" smtClean="0"/>
              <a:pPr/>
              <a:t>12/21/2023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DDD1B-7981-514B-B211-D97C9422D57B}" type="slidenum">
              <a:rPr lang="en-US" smtClean="0"/>
              <a:pPr/>
              <a:t>‹#›</a:t>
            </a:fld>
            <a:endParaRPr lang="en-US"/>
          </a:p>
        </p:txBody>
      </p:sp>
    </p:spTree>
    <p:extLst>
      <p:ext uri="{BB962C8B-B14F-4D97-AF65-F5344CB8AC3E}">
        <p14:creationId xmlns:p14="http://schemas.microsoft.com/office/powerpoint/2010/main" val="1375952119"/>
      </p:ext>
    </p:extLst>
  </p:cSld>
  <p:clrMap bg1="lt1" tx1="dk1" bg2="lt2" tx2="dk2" accent1="accent1" accent2="accent2" accent3="accent3" accent4="accent4" accent5="accent5" accent6="accent6" hlink="hlink" folHlink="folHlink"/>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6EFFF2-3637-F54F-AF66-51C17B85FEE6}"/>
              </a:ext>
            </a:extLst>
          </p:cNvPr>
          <p:cNvPicPr>
            <a:picLocks noChangeAspect="1"/>
          </p:cNvPicPr>
          <p:nvPr userDrawn="1"/>
        </p:nvPicPr>
        <p:blipFill>
          <a:blip r:embed="rId2"/>
          <a:stretch>
            <a:fillRect/>
          </a:stretch>
        </p:blipFill>
        <p:spPr>
          <a:xfrm>
            <a:off x="4206113" y="1876158"/>
            <a:ext cx="6293223" cy="1188720"/>
          </a:xfrm>
          <a:prstGeom prst="rect">
            <a:avLst/>
          </a:prstGeom>
        </p:spPr>
      </p:pic>
      <p:sp>
        <p:nvSpPr>
          <p:cNvPr id="2" name="Title 1"/>
          <p:cNvSpPr>
            <a:spLocks noGrp="1"/>
          </p:cNvSpPr>
          <p:nvPr>
            <p:ph type="ctrTitle" hasCustomPrompt="1"/>
          </p:nvPr>
        </p:nvSpPr>
        <p:spPr>
          <a:xfrm>
            <a:off x="1097280" y="3597358"/>
            <a:ext cx="12435840" cy="1764030"/>
          </a:xfrm>
          <a:prstGeom prst="rect">
            <a:avLst/>
          </a:prstGeom>
        </p:spPr>
        <p:txBody>
          <a:bodyPr>
            <a:normAutofit/>
          </a:bodyPr>
          <a:lstStyle>
            <a:lvl1pPr algn="ctr">
              <a:defRPr sz="5600" baseline="0">
                <a:solidFill>
                  <a:schemeClr val="tx1">
                    <a:lumMod val="65000"/>
                    <a:lumOff val="35000"/>
                  </a:schemeClr>
                </a:solidFill>
                <a:latin typeface="Century Gothic Bold" charset="0"/>
              </a:defRPr>
            </a:lvl1pPr>
          </a:lstStyle>
          <a:p>
            <a:r>
              <a:rPr lang="en-US" dirty="0"/>
              <a:t>Click to add title</a:t>
            </a:r>
          </a:p>
        </p:txBody>
      </p:sp>
      <p:sp>
        <p:nvSpPr>
          <p:cNvPr id="3" name="Subtitle 2"/>
          <p:cNvSpPr>
            <a:spLocks noGrp="1"/>
          </p:cNvSpPr>
          <p:nvPr>
            <p:ph type="subTitle" idx="1" hasCustomPrompt="1"/>
          </p:nvPr>
        </p:nvSpPr>
        <p:spPr>
          <a:xfrm>
            <a:off x="2194560" y="4925167"/>
            <a:ext cx="10241280" cy="247410"/>
          </a:xfrm>
          <a:prstGeom prst="rect">
            <a:avLst/>
          </a:prstGeom>
        </p:spPr>
        <p:txBody>
          <a:bodyPr>
            <a:normAutofit/>
          </a:bodyPr>
          <a:lstStyle>
            <a:lvl1pPr marL="0" indent="0" algn="ctr">
              <a:buNone/>
              <a:defRPr sz="1600" cap="all" baseline="0">
                <a:solidFill>
                  <a:srgbClr val="B01C32"/>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2339181" y="3489325"/>
            <a:ext cx="9952038"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B3D83BB-3749-2D47-B52B-96C7E508BA18}"/>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990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28865D-25A8-4043-B584-7107B4EEF53C}"/>
              </a:ext>
            </a:extLst>
          </p:cNvPr>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ext uri="{BB962C8B-B14F-4D97-AF65-F5344CB8AC3E}">
        <p14:creationId xmlns:p14="http://schemas.microsoft.com/office/powerpoint/2010/main" val="22395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D91E8-DB78-DC4A-86B9-DB454738690D}"/>
              </a:ext>
            </a:extLst>
          </p:cNvPr>
          <p:cNvPicPr>
            <a:picLocks noChangeAspect="1"/>
          </p:cNvPicPr>
          <p:nvPr userDrawn="1"/>
        </p:nvPicPr>
        <p:blipFill>
          <a:blip r:embed="rId2"/>
          <a:stretch>
            <a:fillRect/>
          </a:stretch>
        </p:blipFill>
        <p:spPr>
          <a:xfrm>
            <a:off x="4904777" y="5413284"/>
            <a:ext cx="4840941" cy="914400"/>
          </a:xfrm>
          <a:prstGeom prst="rect">
            <a:avLst/>
          </a:prstGeom>
        </p:spPr>
      </p:pic>
      <p:cxnSp>
        <p:nvCxnSpPr>
          <p:cNvPr id="4" name="Straight Connector 3"/>
          <p:cNvCxnSpPr/>
          <p:nvPr userDrawn="1"/>
        </p:nvCxnSpPr>
        <p:spPr>
          <a:xfrm flipV="1">
            <a:off x="3667647" y="4733925"/>
            <a:ext cx="7315200"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hasCustomPrompt="1"/>
          </p:nvPr>
        </p:nvSpPr>
        <p:spPr>
          <a:xfrm>
            <a:off x="2230733" y="3146516"/>
            <a:ext cx="10189029" cy="1724025"/>
          </a:xfrm>
          <a:prstGeom prst="rect">
            <a:avLst/>
          </a:prstGeom>
        </p:spPr>
        <p:txBody>
          <a:bodyPr>
            <a:noAutofit/>
          </a:bodyPr>
          <a:lstStyle>
            <a:lvl1pPr marL="0" indent="0" algn="ctr">
              <a:buNone/>
              <a:defRPr sz="8000" b="0" i="0" spc="200" baseline="0">
                <a:solidFill>
                  <a:schemeClr val="bg1"/>
                </a:solidFill>
                <a:latin typeface="Century Gothic" charset="0"/>
                <a:ea typeface="Century Gothic" charset="0"/>
                <a:cs typeface="Century Gothic" charset="0"/>
              </a:defRPr>
            </a:lvl1pPr>
          </a:lstStyle>
          <a:p>
            <a:pPr lvl="0"/>
            <a:r>
              <a:rPr lang="en-US" dirty="0"/>
              <a:t>CLICK TO ADD TITLE</a:t>
            </a:r>
          </a:p>
        </p:txBody>
      </p:sp>
      <p:sp>
        <p:nvSpPr>
          <p:cNvPr id="18"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sp>
        <p:nvSpPr>
          <p:cNvPr id="12" name="TextBox 11">
            <a:extLst>
              <a:ext uri="{FF2B5EF4-FFF2-40B4-BE49-F238E27FC236}">
                <a16:creationId xmlns:a16="http://schemas.microsoft.com/office/drawing/2014/main" id="{45872337-B5DB-294B-9DF9-94318590E2F1}"/>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chemeClr val="bg1"/>
                </a:solidFill>
                <a:latin typeface="Century Gothic" charset="0"/>
                <a:ea typeface="Century Gothic" charset="0"/>
                <a:cs typeface="Century Gothic" charset="0"/>
              </a:rPr>
              <a:t>©</a:t>
            </a:r>
            <a:r>
              <a:rPr lang="en-US" sz="1200" b="1" spc="300" baseline="0" dirty="0">
                <a:solidFill>
                  <a:schemeClr val="bg1"/>
                </a:solidFill>
                <a:latin typeface="Century Gothic" charset="0"/>
                <a:ea typeface="Century Gothic" charset="0"/>
                <a:cs typeface="Century Gothic" charset="0"/>
              </a:rPr>
              <a:t>HEALTH CHOICE UTAH</a:t>
            </a:r>
            <a:endParaRPr lang="en-US" sz="1200" b="1" spc="3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20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2">
    <p:bg>
      <p:bgPr>
        <a:blipFill dpi="0" rotWithShape="1">
          <a:blip r:embed="rId2">
            <a:alphaModFix amt="52000"/>
            <a:lum/>
          </a:blip>
          <a:srcRect/>
          <a:stretch>
            <a:fillRect t="-9000" b="-9000"/>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9" name="Text Placeholder 8"/>
          <p:cNvSpPr>
            <a:spLocks noGrp="1"/>
          </p:cNvSpPr>
          <p:nvPr>
            <p:ph type="body" sz="quarter" idx="10" hasCustomPrompt="1"/>
          </p:nvPr>
        </p:nvSpPr>
        <p:spPr>
          <a:xfrm>
            <a:off x="2100104" y="3146516"/>
            <a:ext cx="10289513" cy="1724025"/>
          </a:xfrm>
          <a:prstGeom prst="rect">
            <a:avLst/>
          </a:prstGeom>
        </p:spPr>
        <p:txBody>
          <a:bodyPr>
            <a:noAutofit/>
          </a:bodyPr>
          <a:lstStyle>
            <a:lvl1pPr marL="0" indent="0" algn="ctr">
              <a:buNone/>
              <a:defRPr sz="8000" b="0" i="0" spc="200" baseline="0">
                <a:solidFill>
                  <a:srgbClr val="A21727"/>
                </a:solidFill>
                <a:latin typeface="Century Gothic" charset="0"/>
                <a:ea typeface="Century Gothic" charset="0"/>
                <a:cs typeface="Century Gothic" charset="0"/>
              </a:defRPr>
            </a:lvl1pPr>
          </a:lstStyle>
          <a:p>
            <a:pPr lvl="0"/>
            <a:r>
              <a:rPr lang="en-US" dirty="0"/>
              <a:t>CLICK TO ADD TITLE</a:t>
            </a:r>
          </a:p>
        </p:txBody>
      </p:sp>
      <p:cxnSp>
        <p:nvCxnSpPr>
          <p:cNvPr id="20" name="Straight Connector 19"/>
          <p:cNvCxnSpPr/>
          <p:nvPr userDrawn="1"/>
        </p:nvCxnSpPr>
        <p:spPr>
          <a:xfrm flipV="1">
            <a:off x="3633788" y="4733925"/>
            <a:ext cx="7315200"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59252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414360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569497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MISC</a:t>
            </a:r>
          </a:p>
        </p:txBody>
      </p:sp>
      <p:sp>
        <p:nvSpPr>
          <p:cNvPr id="13" name="TextBox 12">
            <a:extLst>
              <a:ext uri="{FF2B5EF4-FFF2-40B4-BE49-F238E27FC236}">
                <a16:creationId xmlns:a16="http://schemas.microsoft.com/office/drawing/2014/main" id="{6A728638-66F7-884E-B194-146C06D53C0E}"/>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pic>
        <p:nvPicPr>
          <p:cNvPr id="3" name="Picture 2">
            <a:extLst>
              <a:ext uri="{FF2B5EF4-FFF2-40B4-BE49-F238E27FC236}">
                <a16:creationId xmlns:a16="http://schemas.microsoft.com/office/drawing/2014/main" id="{119EF39C-90CB-0A4E-80FC-72786294E032}"/>
              </a:ext>
            </a:extLst>
          </p:cNvPr>
          <p:cNvPicPr>
            <a:picLocks noChangeAspect="1"/>
          </p:cNvPicPr>
          <p:nvPr userDrawn="1"/>
        </p:nvPicPr>
        <p:blipFill>
          <a:blip r:embed="rId3"/>
          <a:stretch>
            <a:fillRect/>
          </a:stretch>
        </p:blipFill>
        <p:spPr>
          <a:xfrm>
            <a:off x="4824389" y="5449691"/>
            <a:ext cx="4840941"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4900" y="694482"/>
            <a:ext cx="12793980" cy="659444"/>
          </a:xfrm>
          <a:prstGeom prst="rect">
            <a:avLst/>
          </a:prstGeom>
        </p:spPr>
        <p:txBody>
          <a:bodyPr/>
          <a:lstStyle>
            <a:lvl1pPr>
              <a:defRPr/>
            </a:lvl1pPr>
          </a:lstStyle>
          <a:p>
            <a:r>
              <a:rPr lang="en-US" dirty="0"/>
              <a:t>Click to ADD TITLE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1104900" y="2114868"/>
            <a:ext cx="12676414"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p:cNvPicPr>
            <a:picLocks noChangeAspect="1"/>
          </p:cNvPicPr>
          <p:nvPr userDrawn="1"/>
        </p:nvPicPr>
        <p:blipFill>
          <a:blip r:embed="rId2"/>
          <a:stretch>
            <a:fillRect/>
          </a:stretch>
        </p:blipFill>
        <p:spPr bwMode="auto">
          <a:xfrm>
            <a:off x="343281" y="7674901"/>
            <a:ext cx="20332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9" name="TextBox 18">
            <a:extLst>
              <a:ext uri="{FF2B5EF4-FFF2-40B4-BE49-F238E27FC236}">
                <a16:creationId xmlns:a16="http://schemas.microsoft.com/office/drawing/2014/main" id="{3CF6732A-FC29-C540-8BC4-B6D509446B36}"/>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476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7" name="TextBox 16">
            <a:extLst>
              <a:ext uri="{FF2B5EF4-FFF2-40B4-BE49-F238E27FC236}">
                <a16:creationId xmlns:a16="http://schemas.microsoft.com/office/drawing/2014/main" id="{E57943F7-863B-3A4A-8B78-634A150F7F8B}"/>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pic>
        <p:nvPicPr>
          <p:cNvPr id="19" name="Picture 18">
            <a:extLst>
              <a:ext uri="{FF2B5EF4-FFF2-40B4-BE49-F238E27FC236}">
                <a16:creationId xmlns:a16="http://schemas.microsoft.com/office/drawing/2014/main" id="{CF022C69-5958-604D-8003-4E6F26FA2AF8}"/>
              </a:ext>
            </a:extLst>
          </p:cNvPr>
          <p:cNvPicPr>
            <a:picLocks noChangeAspect="1"/>
          </p:cNvPicPr>
          <p:nvPr userDrawn="1"/>
        </p:nvPicPr>
        <p:blipFill>
          <a:blip r:embed="rId2"/>
          <a:stretch>
            <a:fillRect/>
          </a:stretch>
        </p:blipFill>
        <p:spPr bwMode="auto">
          <a:xfrm>
            <a:off x="343281" y="7674901"/>
            <a:ext cx="20332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4900" y="694482"/>
            <a:ext cx="12793980" cy="659444"/>
          </a:xfrm>
          <a:prstGeom prst="rect">
            <a:avLst/>
          </a:prstGeom>
        </p:spPr>
        <p:txBody>
          <a:bodyPr/>
          <a:lstStyle>
            <a:lvl1pPr>
              <a:defRPr/>
            </a:lvl1pPr>
          </a:lstStyle>
          <a:p>
            <a:r>
              <a:rPr lang="en-US" dirty="0"/>
              <a:t>Click to ADD TITLE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9" name="TextBox 18">
            <a:extLst>
              <a:ext uri="{FF2B5EF4-FFF2-40B4-BE49-F238E27FC236}">
                <a16:creationId xmlns:a16="http://schemas.microsoft.com/office/drawing/2014/main" id="{BE1BC661-371F-FE47-88C6-EAACD2A52D61}"/>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pic>
        <p:nvPicPr>
          <p:cNvPr id="17" name="Picture 16">
            <a:extLst>
              <a:ext uri="{FF2B5EF4-FFF2-40B4-BE49-F238E27FC236}">
                <a16:creationId xmlns:a16="http://schemas.microsoft.com/office/drawing/2014/main" id="{27D44B83-34A1-FF45-AA2A-A4ED0457D6B2}"/>
              </a:ext>
            </a:extLst>
          </p:cNvPr>
          <p:cNvPicPr>
            <a:picLocks noChangeAspect="1"/>
          </p:cNvPicPr>
          <p:nvPr userDrawn="1"/>
        </p:nvPicPr>
        <p:blipFill>
          <a:blip r:embed="rId2"/>
          <a:stretch>
            <a:fillRect/>
          </a:stretch>
        </p:blipFill>
        <p:spPr bwMode="auto">
          <a:xfrm>
            <a:off x="343281" y="7674901"/>
            <a:ext cx="20332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4900" y="694482"/>
            <a:ext cx="12793980" cy="659444"/>
          </a:xfrm>
          <a:prstGeom prst="rect">
            <a:avLst/>
          </a:prstGeom>
        </p:spPr>
        <p:txBody>
          <a:bodyPr/>
          <a:lstStyle>
            <a:lvl1pPr>
              <a:defRPr/>
            </a:lvl1pPr>
          </a:lstStyle>
          <a:p>
            <a:r>
              <a:rPr lang="en-US" dirty="0"/>
              <a:t>Click to ADD TITLE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1104900"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7839051"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20" name="TextBox 19">
            <a:extLst>
              <a:ext uri="{FF2B5EF4-FFF2-40B4-BE49-F238E27FC236}">
                <a16:creationId xmlns:a16="http://schemas.microsoft.com/office/drawing/2014/main" id="{B558E956-23D0-5246-9E2A-129E0D11EE48}"/>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HEALTH CHOICE UTAH</a:t>
            </a:r>
            <a:endParaRPr lang="en-US" sz="1200" b="1" spc="300" dirty="0">
              <a:solidFill>
                <a:srgbClr val="A21727"/>
              </a:solidFill>
              <a:latin typeface="Century Gothic" charset="0"/>
              <a:ea typeface="Century Gothic" charset="0"/>
              <a:cs typeface="Century Gothic" charset="0"/>
            </a:endParaRPr>
          </a:p>
        </p:txBody>
      </p:sp>
      <p:pic>
        <p:nvPicPr>
          <p:cNvPr id="17" name="Picture 16">
            <a:extLst>
              <a:ext uri="{FF2B5EF4-FFF2-40B4-BE49-F238E27FC236}">
                <a16:creationId xmlns:a16="http://schemas.microsoft.com/office/drawing/2014/main" id="{7AAC744A-F261-A342-9625-24599F3984D5}"/>
              </a:ext>
            </a:extLst>
          </p:cNvPr>
          <p:cNvPicPr>
            <a:picLocks noChangeAspect="1"/>
          </p:cNvPicPr>
          <p:nvPr userDrawn="1"/>
        </p:nvPicPr>
        <p:blipFill>
          <a:blip r:embed="rId2"/>
          <a:stretch>
            <a:fillRect/>
          </a:stretch>
        </p:blipFill>
        <p:spPr bwMode="auto">
          <a:xfrm>
            <a:off x="343281" y="7674901"/>
            <a:ext cx="20332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02063" y="3465512"/>
            <a:ext cx="12839700" cy="1371600"/>
          </a:xfrm>
          <a:prstGeom prst="rect">
            <a:avLst/>
          </a:prstGeom>
        </p:spPr>
        <p:txBody>
          <a:bodyPr/>
          <a:lstStyle>
            <a:lvl1pPr marL="0" indent="0">
              <a:buNone/>
              <a:defRPr baseline="0">
                <a:solidFill>
                  <a:schemeClr val="bg1"/>
                </a:solidFill>
              </a:defRPr>
            </a:lvl1pPr>
          </a:lstStyle>
          <a:p>
            <a:pPr lvl="0"/>
            <a:r>
              <a:rPr lang="en-US" dirty="0"/>
              <a:t>                   Click to add text</a:t>
            </a:r>
          </a:p>
        </p:txBody>
      </p:sp>
      <p:sp>
        <p:nvSpPr>
          <p:cNvPr id="11" name="Text Placeholder 10"/>
          <p:cNvSpPr>
            <a:spLocks noGrp="1"/>
          </p:cNvSpPr>
          <p:nvPr>
            <p:ph type="body" sz="quarter" idx="11" hasCustomPrompt="1"/>
          </p:nvPr>
        </p:nvSpPr>
        <p:spPr>
          <a:xfrm>
            <a:off x="7321550" y="5106988"/>
            <a:ext cx="6419850" cy="366712"/>
          </a:xfrm>
          <a:prstGeom prst="rect">
            <a:avLst/>
          </a:prstGeom>
        </p:spPr>
        <p:txBody>
          <a:bodyPr>
            <a:normAutofit/>
          </a:bodyPr>
          <a:lstStyle>
            <a:lvl1pPr marL="0" indent="0" algn="r">
              <a:buNone/>
              <a:defRPr sz="1800" b="0" i="1" baseline="0">
                <a:solidFill>
                  <a:schemeClr val="bg1"/>
                </a:solidFill>
                <a:latin typeface="Century Gothic" charset="0"/>
                <a:ea typeface="Century Gothic" charset="0"/>
                <a:cs typeface="Century Gothic" charset="0"/>
              </a:defRPr>
            </a:lvl1pPr>
          </a:lstStyle>
          <a:p>
            <a:pPr lvl="0"/>
            <a:r>
              <a:rPr lang="en-US" dirty="0"/>
              <a:t>Click to add text</a:t>
            </a:r>
          </a:p>
        </p:txBody>
      </p:sp>
      <p:sp>
        <p:nvSpPr>
          <p:cNvPr id="12" name="Text Placeholder 17"/>
          <p:cNvSpPr>
            <a:spLocks noGrp="1"/>
          </p:cNvSpPr>
          <p:nvPr>
            <p:ph type="body" sz="quarter" idx="12"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20"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chemeClr val="bg1"/>
                </a:solidFill>
              </a:defRPr>
            </a:lvl1pPr>
          </a:lstStyle>
          <a:p>
            <a:pPr lvl="0"/>
            <a:r>
              <a:rPr lang="en-US" dirty="0"/>
              <a:t>Source:</a:t>
            </a:r>
          </a:p>
        </p:txBody>
      </p:sp>
      <p:sp>
        <p:nvSpPr>
          <p:cNvPr id="21" name="TextBox 20">
            <a:extLst>
              <a:ext uri="{FF2B5EF4-FFF2-40B4-BE49-F238E27FC236}">
                <a16:creationId xmlns:a16="http://schemas.microsoft.com/office/drawing/2014/main" id="{BBB86C98-0ACC-4B4D-AC41-33019D271F58}"/>
              </a:ext>
            </a:extLst>
          </p:cNvPr>
          <p:cNvSpPr txBox="1"/>
          <p:nvPr userDrawn="1"/>
        </p:nvSpPr>
        <p:spPr>
          <a:xfrm>
            <a:off x="10461356" y="7857642"/>
            <a:ext cx="3857317" cy="276999"/>
          </a:xfrm>
          <a:prstGeom prst="rect">
            <a:avLst/>
          </a:prstGeom>
          <a:noFill/>
        </p:spPr>
        <p:txBody>
          <a:bodyPr wrap="square">
            <a:spAutoFit/>
          </a:bodyPr>
          <a:lstStyle/>
          <a:p>
            <a:pPr algn="r" eaLnBrk="1" hangingPunct="1">
              <a:defRPr/>
            </a:pPr>
            <a:r>
              <a:rPr lang="de-DE" sz="1200" b="1" spc="300" baseline="0" dirty="0">
                <a:solidFill>
                  <a:schemeClr val="bg1"/>
                </a:solidFill>
                <a:latin typeface="Century Gothic" charset="0"/>
                <a:ea typeface="Century Gothic" charset="0"/>
                <a:cs typeface="Century Gothic" charset="0"/>
              </a:rPr>
              <a:t>©</a:t>
            </a:r>
            <a:r>
              <a:rPr lang="en-US" sz="1200" b="1" spc="300" baseline="0" dirty="0">
                <a:solidFill>
                  <a:schemeClr val="bg1"/>
                </a:solidFill>
                <a:latin typeface="Century Gothic" charset="0"/>
                <a:ea typeface="Century Gothic" charset="0"/>
                <a:cs typeface="Century Gothic" charset="0"/>
              </a:rPr>
              <a:t>HEALTH CHOICE UTAH</a:t>
            </a:r>
            <a:endParaRPr lang="en-US" sz="1200" b="1" spc="300" dirty="0">
              <a:solidFill>
                <a:schemeClr val="bg1"/>
              </a:solidFill>
              <a:latin typeface="Century Gothic" charset="0"/>
              <a:ea typeface="Century Gothic" charset="0"/>
              <a:cs typeface="Century Gothic" charset="0"/>
            </a:endParaRPr>
          </a:p>
        </p:txBody>
      </p:sp>
      <p:pic>
        <p:nvPicPr>
          <p:cNvPr id="22" name="Picture 21">
            <a:extLst>
              <a:ext uri="{FF2B5EF4-FFF2-40B4-BE49-F238E27FC236}">
                <a16:creationId xmlns:a16="http://schemas.microsoft.com/office/drawing/2014/main" id="{0C5CCE14-0355-AE45-B5F0-AA645DD264A2}"/>
              </a:ext>
            </a:extLst>
          </p:cNvPr>
          <p:cNvPicPr>
            <a:picLocks noChangeAspect="1"/>
          </p:cNvPicPr>
          <p:nvPr userDrawn="1"/>
        </p:nvPicPr>
        <p:blipFill>
          <a:blip r:embed="rId2"/>
          <a:stretch>
            <a:fillRect/>
          </a:stretch>
        </p:blipFill>
        <p:spPr bwMode="auto">
          <a:xfrm>
            <a:off x="343283" y="7674901"/>
            <a:ext cx="2033195"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84EFF7-FBE8-F44E-9397-B27674550B62}"/>
              </a:ext>
            </a:extLst>
          </p:cNvPr>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ext uri="{BB962C8B-B14F-4D97-AF65-F5344CB8AC3E}">
        <p14:creationId xmlns:p14="http://schemas.microsoft.com/office/powerpoint/2010/main" val="16777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512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3" r:id="rId5"/>
    <p:sldLayoutId id="2147483664" r:id="rId6"/>
    <p:sldLayoutId id="2147483665" r:id="rId7"/>
    <p:sldLayoutId id="2147483659" r:id="rId8"/>
    <p:sldLayoutId id="2147483666" r:id="rId9"/>
    <p:sldLayoutId id="214748365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31520" rtl="0" eaLnBrk="1" latinLnBrk="0" hangingPunct="1">
        <a:spcBef>
          <a:spcPct val="0"/>
        </a:spcBef>
        <a:buNone/>
        <a:defRPr sz="4480" b="0" i="0" kern="1200" cap="all" baseline="0">
          <a:solidFill>
            <a:srgbClr val="B01C32"/>
          </a:solidFill>
          <a:latin typeface="Century Gothic" charset="0"/>
          <a:ea typeface="+mj-ea"/>
          <a:cs typeface="Avenir Roman"/>
        </a:defRPr>
      </a:lvl1pPr>
    </p:titleStyle>
    <p:body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userDrawn="1">
          <p15:clr>
            <a:srgbClr val="F26B43"/>
          </p15:clr>
        </p15:guide>
        <p15:guide id="2" orient="horz" pos="49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50CAD8-9160-2044-9383-D67CCEB6CA90}"/>
              </a:ext>
            </a:extLst>
          </p:cNvPr>
          <p:cNvSpPr>
            <a:spLocks noGrp="1"/>
          </p:cNvSpPr>
          <p:nvPr>
            <p:ph type="body" sz="quarter" idx="10"/>
          </p:nvPr>
        </p:nvSpPr>
        <p:spPr>
          <a:xfrm>
            <a:off x="2100104" y="1382752"/>
            <a:ext cx="10289513" cy="1915468"/>
          </a:xfrm>
        </p:spPr>
        <p:txBody>
          <a:bodyPr/>
          <a:lstStyle/>
          <a:p>
            <a:r>
              <a:rPr lang="en-US" sz="4800" dirty="0" smtClean="0"/>
              <a:t>HEDIS/CAHPS</a:t>
            </a:r>
          </a:p>
          <a:p>
            <a:r>
              <a:rPr lang="en-US" sz="4800" dirty="0" smtClean="0"/>
              <a:t>Quality </a:t>
            </a:r>
            <a:r>
              <a:rPr lang="en-US" sz="4800" dirty="0" smtClean="0"/>
              <a:t>Improvement</a:t>
            </a:r>
          </a:p>
          <a:p>
            <a:endParaRPr lang="en-US" sz="3200" dirty="0" smtClean="0"/>
          </a:p>
          <a:p>
            <a:r>
              <a:rPr lang="en-US" sz="3200" b="1" dirty="0" smtClean="0"/>
              <a:t>Medical Care Advisory Committee (MCAC)</a:t>
            </a:r>
          </a:p>
          <a:p>
            <a:r>
              <a:rPr lang="en-US" sz="2800" dirty="0" smtClean="0"/>
              <a:t>Rachel Vasquez, Quality Program Manager</a:t>
            </a:r>
            <a:endParaRPr lang="en-US" sz="2800" dirty="0"/>
          </a:p>
        </p:txBody>
      </p:sp>
    </p:spTree>
    <p:extLst>
      <p:ext uri="{BB962C8B-B14F-4D97-AF65-F5344CB8AC3E}">
        <p14:creationId xmlns:p14="http://schemas.microsoft.com/office/powerpoint/2010/main" val="8487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measure Focus program</a:t>
            </a:r>
            <a:endParaRPr lang="en-US" dirty="0"/>
          </a:p>
        </p:txBody>
      </p:sp>
      <p:sp>
        <p:nvSpPr>
          <p:cNvPr id="3" name="Content Placeholder 2"/>
          <p:cNvSpPr>
            <a:spLocks noGrp="1"/>
          </p:cNvSpPr>
          <p:nvPr>
            <p:ph sz="half" idx="1"/>
          </p:nvPr>
        </p:nvSpPr>
        <p:spPr>
          <a:xfrm>
            <a:off x="1104900" y="1914147"/>
            <a:ext cx="12676414" cy="5350804"/>
          </a:xfrm>
        </p:spPr>
        <p:txBody>
          <a:bodyPr/>
          <a:lstStyle/>
          <a:p>
            <a:pPr marL="0" indent="0">
              <a:buNone/>
            </a:pPr>
            <a:r>
              <a:rPr lang="en-US" sz="2400" dirty="0" smtClean="0"/>
              <a:t>Plan, Do, Study, Act (PDSA) Methodology is utilized to determine incentives/initiatives needed for individual measures for greater focus within the Quality teams Monthly Measure Focus Program.</a:t>
            </a:r>
          </a:p>
          <a:p>
            <a:pPr marL="0" indent="0">
              <a:buNone/>
            </a:pPr>
            <a:endParaRPr lang="en-US" sz="2400" dirty="0"/>
          </a:p>
        </p:txBody>
      </p:sp>
      <p:pic>
        <p:nvPicPr>
          <p:cNvPr id="8" name="Picture 7"/>
          <p:cNvPicPr>
            <a:picLocks noChangeAspect="1"/>
          </p:cNvPicPr>
          <p:nvPr/>
        </p:nvPicPr>
        <p:blipFill>
          <a:blip r:embed="rId2"/>
          <a:stretch>
            <a:fillRect/>
          </a:stretch>
        </p:blipFill>
        <p:spPr>
          <a:xfrm>
            <a:off x="5239928" y="2970853"/>
            <a:ext cx="3569535" cy="4556527"/>
          </a:xfrm>
          <a:prstGeom prst="rect">
            <a:avLst/>
          </a:prstGeom>
        </p:spPr>
      </p:pic>
    </p:spTree>
    <p:extLst>
      <p:ext uri="{BB962C8B-B14F-4D97-AF65-F5344CB8AC3E}">
        <p14:creationId xmlns:p14="http://schemas.microsoft.com/office/powerpoint/2010/main" val="56046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7CBB-9575-2D48-8C12-3CF7FFF9FFA0}"/>
              </a:ext>
            </a:extLst>
          </p:cNvPr>
          <p:cNvSpPr>
            <a:spLocks noGrp="1"/>
          </p:cNvSpPr>
          <p:nvPr>
            <p:ph type="title"/>
          </p:nvPr>
        </p:nvSpPr>
        <p:spPr>
          <a:xfrm>
            <a:off x="1104900" y="336456"/>
            <a:ext cx="12793980" cy="659444"/>
          </a:xfrm>
        </p:spPr>
        <p:txBody>
          <a:bodyPr/>
          <a:lstStyle/>
          <a:p>
            <a:r>
              <a:rPr lang="en-US" dirty="0" smtClean="0"/>
              <a:t>Child &amp; Adolescent Measures</a:t>
            </a:r>
            <a:endParaRPr lang="en-US" dirty="0"/>
          </a:p>
        </p:txBody>
      </p:sp>
      <p:sp>
        <p:nvSpPr>
          <p:cNvPr id="3" name="Content Placeholder 2">
            <a:extLst>
              <a:ext uri="{FF2B5EF4-FFF2-40B4-BE49-F238E27FC236}">
                <a16:creationId xmlns:a16="http://schemas.microsoft.com/office/drawing/2014/main" id="{D1117D01-582D-1542-9676-58441F556C16}"/>
              </a:ext>
            </a:extLst>
          </p:cNvPr>
          <p:cNvSpPr>
            <a:spLocks noGrp="1"/>
          </p:cNvSpPr>
          <p:nvPr>
            <p:ph sz="half" idx="1"/>
          </p:nvPr>
        </p:nvSpPr>
        <p:spPr>
          <a:xfrm>
            <a:off x="373539" y="1345004"/>
            <a:ext cx="9264605" cy="5992499"/>
          </a:xfrm>
        </p:spPr>
        <p:txBody>
          <a:bodyPr/>
          <a:lstStyle/>
          <a:p>
            <a:pPr marL="0" indent="0">
              <a:buNone/>
            </a:pPr>
            <a:r>
              <a:rPr lang="en-US" sz="2000" dirty="0" smtClean="0"/>
              <a:t>Childhood Immunization Status (CIS)</a:t>
            </a:r>
            <a:endParaRPr lang="en-US" sz="1360" dirty="0" smtClean="0"/>
          </a:p>
          <a:p>
            <a:pPr lvl="1"/>
            <a:r>
              <a:rPr lang="en-US" sz="1360" dirty="0" smtClean="0"/>
              <a:t>Telephonic Member Outreach</a:t>
            </a:r>
          </a:p>
          <a:p>
            <a:pPr lvl="1"/>
            <a:r>
              <a:rPr lang="en-US" sz="1360" dirty="0" smtClean="0"/>
              <a:t>Provider Office Care Gap Reports</a:t>
            </a:r>
          </a:p>
          <a:p>
            <a:pPr lvl="1"/>
            <a:r>
              <a:rPr lang="en-US" sz="1360" dirty="0" smtClean="0"/>
              <a:t>Member Newsletter Articles on Immunizations and Importance</a:t>
            </a:r>
          </a:p>
          <a:p>
            <a:pPr marL="0" indent="0">
              <a:buNone/>
            </a:pPr>
            <a:endParaRPr lang="en-US" sz="1400" dirty="0" smtClean="0"/>
          </a:p>
          <a:p>
            <a:pPr marL="0" indent="0">
              <a:buNone/>
            </a:pPr>
            <a:r>
              <a:rPr lang="en-US" sz="2000" dirty="0" smtClean="0"/>
              <a:t>Immunizations for Adolescents (IMA)</a:t>
            </a:r>
          </a:p>
          <a:p>
            <a:pPr lvl="1"/>
            <a:r>
              <a:rPr lang="en-US" sz="1360" dirty="0"/>
              <a:t>Telephonic Member Outreach</a:t>
            </a:r>
          </a:p>
          <a:p>
            <a:pPr lvl="1"/>
            <a:r>
              <a:rPr lang="en-US" sz="1360" dirty="0"/>
              <a:t>Provider Office Care Gap Reports</a:t>
            </a:r>
          </a:p>
          <a:p>
            <a:pPr lvl="1"/>
            <a:r>
              <a:rPr lang="en-US" sz="1360" dirty="0" smtClean="0"/>
              <a:t>$25 Member Incentive upon Completion of Combo 3 Series</a:t>
            </a:r>
          </a:p>
          <a:p>
            <a:pPr marL="0" indent="0">
              <a:buNone/>
            </a:pPr>
            <a:endParaRPr lang="en-US" sz="1400" dirty="0" smtClean="0"/>
          </a:p>
          <a:p>
            <a:pPr marL="0" indent="0">
              <a:buNone/>
            </a:pPr>
            <a:r>
              <a:rPr lang="en-US" sz="2000" dirty="0" smtClean="0"/>
              <a:t>Well </a:t>
            </a:r>
            <a:r>
              <a:rPr lang="en-US" sz="2000" dirty="0"/>
              <a:t>Child Visits </a:t>
            </a:r>
            <a:r>
              <a:rPr lang="en-US" sz="2000" dirty="0" smtClean="0"/>
              <a:t>(W30) 0-15 </a:t>
            </a:r>
            <a:r>
              <a:rPr lang="en-US" sz="2000" dirty="0"/>
              <a:t>Months </a:t>
            </a:r>
            <a:r>
              <a:rPr lang="en-US" sz="2000" dirty="0" smtClean="0"/>
              <a:t>&amp; 15-30 Months</a:t>
            </a:r>
            <a:endParaRPr lang="en-US" sz="2000" dirty="0"/>
          </a:p>
          <a:p>
            <a:pPr lvl="1"/>
            <a:r>
              <a:rPr lang="en-US" sz="1360" dirty="0"/>
              <a:t>Telephonic Member Outreach</a:t>
            </a:r>
          </a:p>
          <a:p>
            <a:pPr lvl="1"/>
            <a:r>
              <a:rPr lang="en-US" sz="1360" dirty="0"/>
              <a:t>Provider Office Care Gap Reports</a:t>
            </a:r>
          </a:p>
          <a:p>
            <a:pPr lvl="1"/>
            <a:r>
              <a:rPr lang="en-US" sz="1360" dirty="0" smtClean="0"/>
              <a:t>Members - Well Child Visit Educational Letter and Schedule with Appointment Tracking (Mailed out early August 2023)</a:t>
            </a:r>
          </a:p>
          <a:p>
            <a:pPr lvl="1"/>
            <a:r>
              <a:rPr lang="en-US" sz="1360" dirty="0" smtClean="0"/>
              <a:t>Providers – Communicated link where cards can be </a:t>
            </a:r>
            <a:r>
              <a:rPr lang="en-US" sz="1360" dirty="0" smtClean="0"/>
              <a:t>accessed/printed</a:t>
            </a:r>
            <a:endParaRPr lang="en-US" sz="1360" dirty="0" smtClean="0"/>
          </a:p>
          <a:p>
            <a:pPr lvl="1"/>
            <a:r>
              <a:rPr lang="en-US" sz="1360" dirty="0" smtClean="0"/>
              <a:t>Well Child Visit Schedule Fridge Magnet for New Member Packets  </a:t>
            </a:r>
            <a:r>
              <a:rPr lang="en-US" sz="1360" i="1" dirty="0" smtClean="0"/>
              <a:t>(Coming soon)</a:t>
            </a:r>
            <a:endParaRPr lang="en-US" sz="1360" i="1" dirty="0"/>
          </a:p>
          <a:p>
            <a:pPr marL="0" indent="0">
              <a:buNone/>
            </a:pPr>
            <a:endParaRPr lang="en-US" sz="1400" dirty="0" smtClean="0"/>
          </a:p>
          <a:p>
            <a:pPr marL="0" indent="0">
              <a:buNone/>
            </a:pPr>
            <a:r>
              <a:rPr lang="en-US" sz="2000" dirty="0" smtClean="0"/>
              <a:t>Well Care Visits Ages 3-21 (WCV)</a:t>
            </a:r>
          </a:p>
          <a:p>
            <a:pPr lvl="1"/>
            <a:r>
              <a:rPr lang="en-US" sz="1360" dirty="0"/>
              <a:t>Telephonic Member Outreach</a:t>
            </a:r>
          </a:p>
          <a:p>
            <a:pPr lvl="1"/>
            <a:r>
              <a:rPr lang="en-US" sz="1360" dirty="0"/>
              <a:t>Provider Office Care Gap Reports</a:t>
            </a:r>
          </a:p>
          <a:p>
            <a:pPr lvl="1"/>
            <a:r>
              <a:rPr lang="en-US" sz="1360" dirty="0" smtClean="0"/>
              <a:t>Member Reminder Postcards for ages 3-17 &amp; 18-21</a:t>
            </a:r>
          </a:p>
        </p:txBody>
      </p:sp>
      <p:pic>
        <p:nvPicPr>
          <p:cNvPr id="8" name="Picture 7"/>
          <p:cNvPicPr>
            <a:picLocks noChangeAspect="1"/>
          </p:cNvPicPr>
          <p:nvPr/>
        </p:nvPicPr>
        <p:blipFill>
          <a:blip r:embed="rId2"/>
          <a:stretch>
            <a:fillRect/>
          </a:stretch>
        </p:blipFill>
        <p:spPr>
          <a:xfrm>
            <a:off x="8065822" y="1268144"/>
            <a:ext cx="4601963" cy="3079668"/>
          </a:xfrm>
          <a:prstGeom prst="rect">
            <a:avLst/>
          </a:prstGeom>
        </p:spPr>
      </p:pic>
      <p:pic>
        <p:nvPicPr>
          <p:cNvPr id="9" name="Picture 8"/>
          <p:cNvPicPr>
            <a:picLocks noChangeAspect="1"/>
          </p:cNvPicPr>
          <p:nvPr/>
        </p:nvPicPr>
        <p:blipFill>
          <a:blip r:embed="rId3"/>
          <a:stretch>
            <a:fillRect/>
          </a:stretch>
        </p:blipFill>
        <p:spPr>
          <a:xfrm>
            <a:off x="9115698" y="4605000"/>
            <a:ext cx="4641939" cy="3078190"/>
          </a:xfrm>
          <a:prstGeom prst="rect">
            <a:avLst/>
          </a:prstGeom>
        </p:spPr>
      </p:pic>
    </p:spTree>
    <p:extLst>
      <p:ext uri="{BB962C8B-B14F-4D97-AF65-F5344CB8AC3E}">
        <p14:creationId xmlns:p14="http://schemas.microsoft.com/office/powerpoint/2010/main" val="277772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7CBB-9575-2D48-8C12-3CF7FFF9FFA0}"/>
              </a:ext>
            </a:extLst>
          </p:cNvPr>
          <p:cNvSpPr>
            <a:spLocks noGrp="1"/>
          </p:cNvSpPr>
          <p:nvPr>
            <p:ph type="title"/>
          </p:nvPr>
        </p:nvSpPr>
        <p:spPr>
          <a:xfrm>
            <a:off x="1104900" y="211824"/>
            <a:ext cx="12793980" cy="659444"/>
          </a:xfrm>
        </p:spPr>
        <p:txBody>
          <a:bodyPr/>
          <a:lstStyle/>
          <a:p>
            <a:r>
              <a:rPr lang="en-US" dirty="0" smtClean="0"/>
              <a:t>Cancer Screenings</a:t>
            </a:r>
            <a:endParaRPr lang="en-US" dirty="0"/>
          </a:p>
        </p:txBody>
      </p:sp>
      <p:sp>
        <p:nvSpPr>
          <p:cNvPr id="3" name="Content Placeholder 2">
            <a:extLst>
              <a:ext uri="{FF2B5EF4-FFF2-40B4-BE49-F238E27FC236}">
                <a16:creationId xmlns:a16="http://schemas.microsoft.com/office/drawing/2014/main" id="{D1117D01-582D-1542-9676-58441F556C16}"/>
              </a:ext>
            </a:extLst>
          </p:cNvPr>
          <p:cNvSpPr>
            <a:spLocks noGrp="1"/>
          </p:cNvSpPr>
          <p:nvPr>
            <p:ph sz="half" idx="1"/>
          </p:nvPr>
        </p:nvSpPr>
        <p:spPr>
          <a:xfrm>
            <a:off x="4570520" y="1048467"/>
            <a:ext cx="4655807" cy="6413240"/>
          </a:xfrm>
        </p:spPr>
        <p:txBody>
          <a:bodyPr/>
          <a:lstStyle/>
          <a:p>
            <a:pPr marL="0" indent="0">
              <a:buNone/>
            </a:pPr>
            <a:endParaRPr lang="en-US" sz="2000" dirty="0" smtClean="0"/>
          </a:p>
          <a:p>
            <a:pPr marL="0" indent="0">
              <a:buNone/>
            </a:pPr>
            <a:endParaRPr lang="en-US" sz="2000" dirty="0"/>
          </a:p>
          <a:p>
            <a:pPr marL="0" indent="0">
              <a:buNone/>
            </a:pPr>
            <a:r>
              <a:rPr lang="en-US" sz="2000" dirty="0" smtClean="0"/>
              <a:t>Breast Cancer Screening (BCS)</a:t>
            </a:r>
          </a:p>
          <a:p>
            <a:r>
              <a:rPr lang="en-US" sz="1400" dirty="0"/>
              <a:t>Member IVR Campaign with warm transfers to schedule </a:t>
            </a:r>
            <a:r>
              <a:rPr lang="en-US" sz="1400" dirty="0" smtClean="0"/>
              <a:t>mammogram</a:t>
            </a:r>
            <a:endParaRPr lang="en-US" sz="1400" dirty="0"/>
          </a:p>
          <a:p>
            <a:r>
              <a:rPr lang="en-US" sz="1400" dirty="0"/>
              <a:t>Provider Office Care Gap Reports</a:t>
            </a:r>
          </a:p>
          <a:p>
            <a:r>
              <a:rPr lang="en-US" sz="1400" dirty="0"/>
              <a:t>$50 Member Incentive</a:t>
            </a:r>
          </a:p>
          <a:p>
            <a:endParaRPr lang="en-US" sz="1400" dirty="0"/>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2000" dirty="0" smtClean="0"/>
          </a:p>
          <a:p>
            <a:pPr marL="0" indent="0">
              <a:buNone/>
            </a:pPr>
            <a:endParaRPr lang="en-US" sz="2000" dirty="0"/>
          </a:p>
          <a:p>
            <a:pPr marL="0" indent="0">
              <a:buNone/>
            </a:pPr>
            <a:r>
              <a:rPr lang="en-US" sz="2000" dirty="0" smtClean="0"/>
              <a:t>Cervical Cancer Screening (CCS)</a:t>
            </a:r>
          </a:p>
          <a:p>
            <a:r>
              <a:rPr lang="en-US" sz="1400" dirty="0"/>
              <a:t>Member IVR Campaign with warm transfers to </a:t>
            </a:r>
            <a:r>
              <a:rPr lang="en-US" sz="1400" dirty="0" smtClean="0"/>
              <a:t>Member Services to help find provider, if needed</a:t>
            </a:r>
            <a:endParaRPr lang="en-US" sz="1400" dirty="0"/>
          </a:p>
          <a:p>
            <a:r>
              <a:rPr lang="en-US" sz="1400" dirty="0"/>
              <a:t>Provider Office Care Gap Reports</a:t>
            </a:r>
          </a:p>
          <a:p>
            <a:r>
              <a:rPr lang="en-US" sz="1400" dirty="0"/>
              <a:t>$50 Member Incentive</a:t>
            </a:r>
          </a:p>
        </p:txBody>
      </p:sp>
      <p:pic>
        <p:nvPicPr>
          <p:cNvPr id="4" name="Picture 3"/>
          <p:cNvPicPr>
            <a:picLocks noChangeAspect="1"/>
          </p:cNvPicPr>
          <p:nvPr/>
        </p:nvPicPr>
        <p:blipFill>
          <a:blip r:embed="rId2"/>
          <a:stretch>
            <a:fillRect/>
          </a:stretch>
        </p:blipFill>
        <p:spPr>
          <a:xfrm>
            <a:off x="9226327" y="1048450"/>
            <a:ext cx="4672553" cy="3111883"/>
          </a:xfrm>
          <a:prstGeom prst="rect">
            <a:avLst/>
          </a:prstGeom>
        </p:spPr>
      </p:pic>
      <p:pic>
        <p:nvPicPr>
          <p:cNvPr id="5" name="Picture 4"/>
          <p:cNvPicPr>
            <a:picLocks noChangeAspect="1"/>
          </p:cNvPicPr>
          <p:nvPr/>
        </p:nvPicPr>
        <p:blipFill>
          <a:blip r:embed="rId3"/>
          <a:stretch>
            <a:fillRect/>
          </a:stretch>
        </p:blipFill>
        <p:spPr>
          <a:xfrm>
            <a:off x="9266652" y="4514697"/>
            <a:ext cx="4591901" cy="3076807"/>
          </a:xfrm>
          <a:prstGeom prst="rect">
            <a:avLst/>
          </a:prstGeom>
        </p:spPr>
      </p:pic>
      <p:pic>
        <p:nvPicPr>
          <p:cNvPr id="6" name="Picture 5"/>
          <p:cNvPicPr>
            <a:picLocks noChangeAspect="1"/>
          </p:cNvPicPr>
          <p:nvPr/>
        </p:nvPicPr>
        <p:blipFill>
          <a:blip r:embed="rId4"/>
          <a:stretch>
            <a:fillRect/>
          </a:stretch>
        </p:blipFill>
        <p:spPr>
          <a:xfrm>
            <a:off x="947184" y="4503327"/>
            <a:ext cx="3506562" cy="3076806"/>
          </a:xfrm>
          <a:prstGeom prst="rect">
            <a:avLst/>
          </a:prstGeom>
        </p:spPr>
      </p:pic>
      <p:pic>
        <p:nvPicPr>
          <p:cNvPr id="7" name="Picture 6"/>
          <p:cNvPicPr>
            <a:picLocks noChangeAspect="1"/>
          </p:cNvPicPr>
          <p:nvPr/>
        </p:nvPicPr>
        <p:blipFill>
          <a:blip r:embed="rId5"/>
          <a:stretch>
            <a:fillRect/>
          </a:stretch>
        </p:blipFill>
        <p:spPr>
          <a:xfrm>
            <a:off x="943381" y="1037080"/>
            <a:ext cx="3452070" cy="3027484"/>
          </a:xfrm>
          <a:prstGeom prst="rect">
            <a:avLst/>
          </a:prstGeom>
        </p:spPr>
      </p:pic>
    </p:spTree>
    <p:extLst>
      <p:ext uri="{BB962C8B-B14F-4D97-AF65-F5344CB8AC3E}">
        <p14:creationId xmlns:p14="http://schemas.microsoft.com/office/powerpoint/2010/main" val="102570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7CBB-9575-2D48-8C12-3CF7FFF9FFA0}"/>
              </a:ext>
            </a:extLst>
          </p:cNvPr>
          <p:cNvSpPr>
            <a:spLocks noGrp="1"/>
          </p:cNvSpPr>
          <p:nvPr>
            <p:ph type="title"/>
          </p:nvPr>
        </p:nvSpPr>
        <p:spPr>
          <a:xfrm>
            <a:off x="1104900" y="694984"/>
            <a:ext cx="12793980" cy="659444"/>
          </a:xfrm>
        </p:spPr>
        <p:txBody>
          <a:bodyPr/>
          <a:lstStyle/>
          <a:p>
            <a:r>
              <a:rPr lang="en-US" dirty="0" smtClean="0"/>
              <a:t>Adult Measures</a:t>
            </a:r>
            <a:endParaRPr lang="en-US" dirty="0"/>
          </a:p>
        </p:txBody>
      </p:sp>
      <p:sp>
        <p:nvSpPr>
          <p:cNvPr id="3" name="Content Placeholder 2">
            <a:extLst>
              <a:ext uri="{FF2B5EF4-FFF2-40B4-BE49-F238E27FC236}">
                <a16:creationId xmlns:a16="http://schemas.microsoft.com/office/drawing/2014/main" id="{D1117D01-582D-1542-9676-58441F556C16}"/>
              </a:ext>
            </a:extLst>
          </p:cNvPr>
          <p:cNvSpPr>
            <a:spLocks noGrp="1"/>
          </p:cNvSpPr>
          <p:nvPr>
            <p:ph sz="half" idx="1"/>
          </p:nvPr>
        </p:nvSpPr>
        <p:spPr>
          <a:xfrm>
            <a:off x="4661209" y="1346325"/>
            <a:ext cx="5296829" cy="6414924"/>
          </a:xfrm>
        </p:spPr>
        <p:txBody>
          <a:bodyPr/>
          <a:lstStyle/>
          <a:p>
            <a:pPr marL="0" indent="0">
              <a:buNone/>
            </a:pPr>
            <a:endParaRPr lang="en-US" sz="2000" dirty="0" smtClean="0"/>
          </a:p>
          <a:p>
            <a:pPr marL="0" indent="0">
              <a:buNone/>
            </a:pPr>
            <a:r>
              <a:rPr lang="en-US" sz="2000" dirty="0" smtClean="0"/>
              <a:t>Adult </a:t>
            </a:r>
            <a:r>
              <a:rPr lang="en-US" sz="2000" dirty="0"/>
              <a:t>Access to Preventive/Ambulatory Health Services (AAP</a:t>
            </a:r>
            <a:r>
              <a:rPr lang="en-US" sz="2000" dirty="0" smtClean="0"/>
              <a:t>)</a:t>
            </a:r>
          </a:p>
          <a:p>
            <a:r>
              <a:rPr lang="en-US" sz="1400" dirty="0" smtClean="0"/>
              <a:t>IVR Campaign early November 2023</a:t>
            </a:r>
          </a:p>
          <a:p>
            <a:r>
              <a:rPr lang="en-US" sz="1400" dirty="0" smtClean="0"/>
              <a:t>Outreach for Members Unattributed to a PCP</a:t>
            </a:r>
          </a:p>
          <a:p>
            <a:r>
              <a:rPr lang="en-US" sz="1400" dirty="0" smtClean="0"/>
              <a:t>Provider Office Member Outreach Campaigns</a:t>
            </a:r>
          </a:p>
          <a:p>
            <a:pPr marL="0" indent="0">
              <a:buNone/>
            </a:pPr>
            <a:endParaRPr lang="en-US" sz="2000" dirty="0"/>
          </a:p>
          <a:p>
            <a:pPr marL="0" indent="0">
              <a:buNone/>
            </a:pPr>
            <a:endParaRPr lang="en-US" sz="2000" dirty="0" smtClean="0"/>
          </a:p>
          <a:p>
            <a:pPr marL="0" indent="0">
              <a:buNone/>
            </a:pPr>
            <a:r>
              <a:rPr lang="en-US" sz="2000" dirty="0" smtClean="0"/>
              <a:t>Eye </a:t>
            </a:r>
            <a:r>
              <a:rPr lang="en-US" sz="2000" dirty="0" smtClean="0"/>
              <a:t>Exams for Patients with Diabetes (EED)</a:t>
            </a:r>
          </a:p>
          <a:p>
            <a:r>
              <a:rPr lang="en-US" sz="1400" dirty="0"/>
              <a:t>Telephonic Member Outreach</a:t>
            </a:r>
          </a:p>
          <a:p>
            <a:r>
              <a:rPr lang="en-US" sz="1400" dirty="0"/>
              <a:t>Provider Office Care Gap </a:t>
            </a:r>
            <a:r>
              <a:rPr lang="en-US" sz="1400" dirty="0" smtClean="0"/>
              <a:t>Reports</a:t>
            </a:r>
          </a:p>
          <a:p>
            <a:r>
              <a:rPr lang="en-US" sz="1400" dirty="0" smtClean="0"/>
              <a:t>$25 Member </a:t>
            </a:r>
            <a:r>
              <a:rPr lang="en-US" sz="1400" dirty="0" smtClean="0"/>
              <a:t>Incentive</a:t>
            </a:r>
          </a:p>
          <a:p>
            <a:r>
              <a:rPr lang="en-US" sz="1400" dirty="0" smtClean="0"/>
              <a:t>Vendor diabetic application program</a:t>
            </a:r>
            <a:endParaRPr lang="en-US" sz="1400" dirty="0"/>
          </a:p>
          <a:p>
            <a:endParaRPr lang="en-US" sz="1400" dirty="0" smtClean="0"/>
          </a:p>
          <a:p>
            <a:pPr marL="0" indent="0">
              <a:buNone/>
            </a:pPr>
            <a:endParaRPr lang="en-US" sz="1400" dirty="0" smtClean="0"/>
          </a:p>
          <a:p>
            <a:pPr marL="0" indent="0">
              <a:buNone/>
            </a:pPr>
            <a:endParaRPr lang="en-US" sz="1400" dirty="0" smtClean="0"/>
          </a:p>
          <a:p>
            <a:pPr marL="0" indent="0">
              <a:buNone/>
            </a:pPr>
            <a:endParaRPr lang="en-US" sz="1400" dirty="0" smtClean="0"/>
          </a:p>
          <a:p>
            <a:pPr marL="0" indent="0">
              <a:buNone/>
            </a:pPr>
            <a:endParaRPr lang="en-US" sz="1400" dirty="0"/>
          </a:p>
          <a:p>
            <a:pPr marL="0" indent="0">
              <a:buNone/>
            </a:pPr>
            <a:r>
              <a:rPr lang="en-US" sz="1400" dirty="0" smtClean="0"/>
              <a:t>* Provider Group value-based reimbursement models are under continued development, with the first in place and additional groups to follow in the new year.</a:t>
            </a:r>
            <a:endParaRPr lang="en-US" sz="1400" dirty="0"/>
          </a:p>
        </p:txBody>
      </p:sp>
      <p:pic>
        <p:nvPicPr>
          <p:cNvPr id="6" name="Picture 5"/>
          <p:cNvPicPr>
            <a:picLocks noChangeAspect="1"/>
          </p:cNvPicPr>
          <p:nvPr/>
        </p:nvPicPr>
        <p:blipFill>
          <a:blip r:embed="rId2"/>
          <a:stretch>
            <a:fillRect/>
          </a:stretch>
        </p:blipFill>
        <p:spPr>
          <a:xfrm>
            <a:off x="893027" y="3419561"/>
            <a:ext cx="3533940" cy="3111883"/>
          </a:xfrm>
          <a:prstGeom prst="rect">
            <a:avLst/>
          </a:prstGeom>
        </p:spPr>
      </p:pic>
      <p:pic>
        <p:nvPicPr>
          <p:cNvPr id="7" name="Picture 6"/>
          <p:cNvPicPr>
            <a:picLocks noChangeAspect="1"/>
          </p:cNvPicPr>
          <p:nvPr/>
        </p:nvPicPr>
        <p:blipFill>
          <a:blip r:embed="rId3"/>
          <a:stretch>
            <a:fillRect/>
          </a:stretch>
        </p:blipFill>
        <p:spPr>
          <a:xfrm>
            <a:off x="9463216" y="3419560"/>
            <a:ext cx="4674907" cy="3111883"/>
          </a:xfrm>
          <a:prstGeom prst="rect">
            <a:avLst/>
          </a:prstGeom>
        </p:spPr>
      </p:pic>
    </p:spTree>
    <p:extLst>
      <p:ext uri="{BB962C8B-B14F-4D97-AF65-F5344CB8AC3E}">
        <p14:creationId xmlns:p14="http://schemas.microsoft.com/office/powerpoint/2010/main" val="28638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7CBB-9575-2D48-8C12-3CF7FFF9FFA0}"/>
              </a:ext>
            </a:extLst>
          </p:cNvPr>
          <p:cNvSpPr>
            <a:spLocks noGrp="1"/>
          </p:cNvSpPr>
          <p:nvPr>
            <p:ph type="title"/>
          </p:nvPr>
        </p:nvSpPr>
        <p:spPr>
          <a:xfrm>
            <a:off x="1104900" y="449154"/>
            <a:ext cx="12793980" cy="659444"/>
          </a:xfrm>
        </p:spPr>
        <p:txBody>
          <a:bodyPr/>
          <a:lstStyle/>
          <a:p>
            <a:r>
              <a:rPr lang="en-US" dirty="0" smtClean="0"/>
              <a:t>UMIC </a:t>
            </a:r>
            <a:r>
              <a:rPr lang="en-US" dirty="0"/>
              <a:t>Follow-up Measures</a:t>
            </a:r>
          </a:p>
        </p:txBody>
      </p:sp>
      <p:sp>
        <p:nvSpPr>
          <p:cNvPr id="3" name="Content Placeholder 2">
            <a:extLst>
              <a:ext uri="{FF2B5EF4-FFF2-40B4-BE49-F238E27FC236}">
                <a16:creationId xmlns:a16="http://schemas.microsoft.com/office/drawing/2014/main" id="{D1117D01-582D-1542-9676-58441F556C16}"/>
              </a:ext>
            </a:extLst>
          </p:cNvPr>
          <p:cNvSpPr>
            <a:spLocks noGrp="1"/>
          </p:cNvSpPr>
          <p:nvPr>
            <p:ph sz="half" idx="1"/>
          </p:nvPr>
        </p:nvSpPr>
        <p:spPr>
          <a:xfrm>
            <a:off x="652160" y="1453082"/>
            <a:ext cx="13246720" cy="5204196"/>
          </a:xfrm>
        </p:spPr>
        <p:txBody>
          <a:bodyPr/>
          <a:lstStyle/>
          <a:p>
            <a:r>
              <a:rPr lang="en-US" sz="2000" dirty="0" smtClean="0"/>
              <a:t>Follow-up After Emergency Department Visit for Mental Illness (FUM)</a:t>
            </a:r>
          </a:p>
          <a:p>
            <a:r>
              <a:rPr lang="en-US" sz="2000" dirty="0" smtClean="0"/>
              <a:t>Follow-up After Emergency Department Visit for Alcohol and Other Drug Abuse or Dependence (FUA)</a:t>
            </a:r>
          </a:p>
          <a:p>
            <a:r>
              <a:rPr lang="en-US" sz="2000" dirty="0" smtClean="0"/>
              <a:t>Follow-up After Hospitalization for Mental Illness (FUH)</a:t>
            </a:r>
          </a:p>
          <a:p>
            <a:endParaRPr lang="en-US" sz="2000" dirty="0" smtClean="0"/>
          </a:p>
          <a:p>
            <a:pPr marL="0" indent="0">
              <a:buNone/>
            </a:pPr>
            <a:r>
              <a:rPr lang="en-US" sz="2000" dirty="0" smtClean="0"/>
              <a:t>Barriers:</a:t>
            </a:r>
            <a:endParaRPr lang="en-US" sz="2000" dirty="0"/>
          </a:p>
          <a:p>
            <a:pPr lvl="1">
              <a:buFont typeface="Courier New" panose="02070309020205020404" pitchFamily="49" charset="0"/>
              <a:buChar char="o"/>
            </a:pPr>
            <a:r>
              <a:rPr lang="en-US" sz="1600" dirty="0" smtClean="0"/>
              <a:t>Health </a:t>
            </a:r>
            <a:r>
              <a:rPr lang="en-US" sz="1600" dirty="0" smtClean="0"/>
              <a:t>plans are notified of </a:t>
            </a:r>
            <a:r>
              <a:rPr lang="en-US" sz="1600" dirty="0" smtClean="0"/>
              <a:t>a </a:t>
            </a:r>
            <a:r>
              <a:rPr lang="en-US" sz="1600" dirty="0" smtClean="0"/>
              <a:t>member </a:t>
            </a:r>
            <a:r>
              <a:rPr lang="en-US" sz="1600" dirty="0" smtClean="0"/>
              <a:t>being seen </a:t>
            </a:r>
            <a:r>
              <a:rPr lang="en-US" sz="1600" dirty="0" smtClean="0"/>
              <a:t>in an Emergency Department (ED) </a:t>
            </a:r>
            <a:r>
              <a:rPr lang="en-US" sz="1600" dirty="0" smtClean="0"/>
              <a:t>when </a:t>
            </a:r>
            <a:r>
              <a:rPr lang="en-US" sz="1600" dirty="0" smtClean="0"/>
              <a:t>a claim is </a:t>
            </a:r>
            <a:r>
              <a:rPr lang="en-US" sz="1600" dirty="0" smtClean="0"/>
              <a:t>received, which can happen 30 days or more after the member discharges. </a:t>
            </a:r>
            <a:r>
              <a:rPr lang="en-US" sz="1600" dirty="0" smtClean="0"/>
              <a:t>With measure stratifications of 7 and 30 day follow-up timeframes</a:t>
            </a:r>
            <a:r>
              <a:rPr lang="en-US" sz="1600" dirty="0" smtClean="0"/>
              <a:t>, this is not timely enough for follow-up activities. </a:t>
            </a:r>
            <a:r>
              <a:rPr lang="en-US" sz="1600" dirty="0" smtClean="0"/>
              <a:t>HCU receives Admit, Discharge, Transfer (ADT) Alerts from the Clinical Health Information Exchange (CHIE), however, the data may not include complete accounts for reason of admit, etc.</a:t>
            </a:r>
          </a:p>
          <a:p>
            <a:pPr marL="0" indent="0">
              <a:buNone/>
            </a:pPr>
            <a:r>
              <a:rPr lang="en-US" sz="2000" dirty="0" smtClean="0"/>
              <a:t>Quality Improvement:</a:t>
            </a:r>
          </a:p>
          <a:p>
            <a:pPr lvl="1">
              <a:buFont typeface="Courier New" panose="02070309020205020404" pitchFamily="49" charset="0"/>
              <a:buChar char="o"/>
            </a:pPr>
            <a:r>
              <a:rPr lang="en-US" sz="1600" dirty="0" smtClean="0"/>
              <a:t>HCU’s Clinical Operations team includes </a:t>
            </a:r>
            <a:r>
              <a:rPr lang="en-US" sz="1600" dirty="0" smtClean="0"/>
              <a:t>coordinators </a:t>
            </a:r>
            <a:r>
              <a:rPr lang="en-US" sz="1600" dirty="0" smtClean="0"/>
              <a:t>who actively </a:t>
            </a:r>
            <a:r>
              <a:rPr lang="en-US" sz="1600" dirty="0" smtClean="0"/>
              <a:t>monitor </a:t>
            </a:r>
            <a:r>
              <a:rPr lang="en-US" sz="1600" dirty="0" smtClean="0"/>
              <a:t>ADT Alerts and notify Care Management if criteria </a:t>
            </a:r>
            <a:r>
              <a:rPr lang="en-US" sz="1600" dirty="0" smtClean="0"/>
              <a:t>is </a:t>
            </a:r>
            <a:r>
              <a:rPr lang="en-US" sz="1600" dirty="0" smtClean="0"/>
              <a:t>met, indicating a member needs follow-up pertaining to one of the above measures. A Care Manager will </a:t>
            </a:r>
            <a:r>
              <a:rPr lang="en-US" sz="1600" dirty="0" smtClean="0"/>
              <a:t>attempt to contact </a:t>
            </a:r>
            <a:r>
              <a:rPr lang="en-US" sz="1600" dirty="0" smtClean="0"/>
              <a:t>the member to conduct a behavioral health questionnaire and help </a:t>
            </a:r>
            <a:r>
              <a:rPr lang="en-US" sz="1600" dirty="0" smtClean="0"/>
              <a:t>connect them with </a:t>
            </a:r>
            <a:r>
              <a:rPr lang="en-US" sz="1600" dirty="0" smtClean="0"/>
              <a:t>a mental health specialist for a follow-up appointment</a:t>
            </a:r>
            <a:r>
              <a:rPr lang="en-US" sz="1600" dirty="0" smtClean="0"/>
              <a:t>.</a:t>
            </a:r>
          </a:p>
          <a:p>
            <a:pPr lvl="1">
              <a:buFont typeface="Courier New" panose="02070309020205020404" pitchFamily="49" charset="0"/>
              <a:buChar char="o"/>
            </a:pPr>
            <a:r>
              <a:rPr lang="en-US" sz="1600" dirty="0" smtClean="0"/>
              <a:t>For members hospitalized for a mental illness, our Utilization Management team notifies Care Management of admission, and contact is made with hospital social workers/care managers to collaborate on solid and safe discharge planning to include an appointment for follow-up within 7 days. </a:t>
            </a:r>
            <a:endParaRPr lang="en-US" sz="1600" dirty="0" smtClean="0"/>
          </a:p>
          <a:p>
            <a:pPr lvl="1">
              <a:buFont typeface="Courier New" panose="02070309020205020404" pitchFamily="49" charset="0"/>
              <a:buChar char="o"/>
            </a:pPr>
            <a:r>
              <a:rPr lang="en-US" sz="1600" dirty="0" smtClean="0"/>
              <a:t>HCU’s Quality and Provider Network teams conduct quarterly </a:t>
            </a:r>
            <a:r>
              <a:rPr lang="en-US" sz="1600" dirty="0" smtClean="0"/>
              <a:t>meetings </a:t>
            </a:r>
            <a:r>
              <a:rPr lang="en-US" sz="1600" dirty="0" smtClean="0"/>
              <a:t>with </a:t>
            </a:r>
            <a:r>
              <a:rPr lang="en-US" sz="1600" dirty="0" smtClean="0"/>
              <a:t>community based providers </a:t>
            </a:r>
            <a:r>
              <a:rPr lang="en-US" sz="1600" dirty="0" smtClean="0"/>
              <a:t>to connect on any known issues and ensure appointments are able to be scheduled in the appropriate timeframes.</a:t>
            </a:r>
          </a:p>
          <a:p>
            <a:pPr lvl="1">
              <a:buFont typeface="+mj-lt"/>
              <a:buAutoNum type="arabicPeriod"/>
            </a:pPr>
            <a:endParaRPr lang="en-US" sz="1800" dirty="0" smtClean="0"/>
          </a:p>
        </p:txBody>
      </p:sp>
    </p:spTree>
    <p:extLst>
      <p:ext uri="{BB962C8B-B14F-4D97-AF65-F5344CB8AC3E}">
        <p14:creationId xmlns:p14="http://schemas.microsoft.com/office/powerpoint/2010/main" val="14478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7CBB-9575-2D48-8C12-3CF7FFF9FFA0}"/>
              </a:ext>
            </a:extLst>
          </p:cNvPr>
          <p:cNvSpPr>
            <a:spLocks noGrp="1"/>
          </p:cNvSpPr>
          <p:nvPr>
            <p:ph type="title"/>
          </p:nvPr>
        </p:nvSpPr>
        <p:spPr>
          <a:xfrm>
            <a:off x="1104900" y="493760"/>
            <a:ext cx="12793980" cy="659444"/>
          </a:xfrm>
        </p:spPr>
        <p:txBody>
          <a:bodyPr/>
          <a:lstStyle/>
          <a:p>
            <a:r>
              <a:rPr lang="en-US" dirty="0" smtClean="0"/>
              <a:t>CAHPS Measures</a:t>
            </a:r>
            <a:endParaRPr lang="en-US" dirty="0"/>
          </a:p>
        </p:txBody>
      </p:sp>
      <p:sp>
        <p:nvSpPr>
          <p:cNvPr id="3" name="Content Placeholder 2">
            <a:extLst>
              <a:ext uri="{FF2B5EF4-FFF2-40B4-BE49-F238E27FC236}">
                <a16:creationId xmlns:a16="http://schemas.microsoft.com/office/drawing/2014/main" id="{D1117D01-582D-1542-9676-58441F556C16}"/>
              </a:ext>
            </a:extLst>
          </p:cNvPr>
          <p:cNvSpPr>
            <a:spLocks noGrp="1"/>
          </p:cNvSpPr>
          <p:nvPr>
            <p:ph sz="half" idx="1"/>
          </p:nvPr>
        </p:nvSpPr>
        <p:spPr>
          <a:xfrm>
            <a:off x="1104900" y="1445795"/>
            <a:ext cx="12676414" cy="3639161"/>
          </a:xfrm>
        </p:spPr>
        <p:txBody>
          <a:bodyPr/>
          <a:lstStyle/>
          <a:p>
            <a:r>
              <a:rPr lang="en-US" sz="2000" dirty="0" smtClean="0"/>
              <a:t>Customer Service</a:t>
            </a:r>
          </a:p>
          <a:p>
            <a:r>
              <a:rPr lang="en-US" sz="2000" dirty="0" smtClean="0"/>
              <a:t>How Well Doctors Communicate</a:t>
            </a:r>
          </a:p>
          <a:p>
            <a:r>
              <a:rPr lang="en-US" sz="2000" dirty="0" smtClean="0"/>
              <a:t>Getting Care Quickly</a:t>
            </a:r>
          </a:p>
          <a:p>
            <a:r>
              <a:rPr lang="en-US" sz="2000" dirty="0" smtClean="0"/>
              <a:t>Getting Needed Care</a:t>
            </a:r>
          </a:p>
          <a:p>
            <a:endParaRPr lang="en-US" sz="2000" dirty="0"/>
          </a:p>
          <a:p>
            <a:pPr marL="0" indent="0">
              <a:buNone/>
            </a:pPr>
            <a:r>
              <a:rPr lang="en-US" sz="1800" dirty="0" smtClean="0"/>
              <a:t>An important consideration for CAHPS measures is response rates and usable surveys, as low response rates should be interpreted with caution. Response rates for HCU’s CAHPS samples are as follows:</a:t>
            </a:r>
          </a:p>
          <a:p>
            <a:pPr lvl="1">
              <a:buFont typeface="Arial" panose="020B0604020202020204" pitchFamily="34" charset="0"/>
              <a:buChar char="•"/>
            </a:pPr>
            <a:r>
              <a:rPr lang="en-US" sz="1800" dirty="0" smtClean="0"/>
              <a:t>ACO Child Survey – 12.1%</a:t>
            </a:r>
          </a:p>
          <a:p>
            <a:pPr lvl="1">
              <a:buFont typeface="Arial" panose="020B0604020202020204" pitchFamily="34" charset="0"/>
              <a:buChar char="•"/>
            </a:pPr>
            <a:r>
              <a:rPr lang="en-US" sz="1800" dirty="0" smtClean="0"/>
              <a:t>ACO Adult Survey – 11.7%</a:t>
            </a:r>
          </a:p>
          <a:p>
            <a:pPr lvl="1">
              <a:buFont typeface="Arial" panose="020B0604020202020204" pitchFamily="34" charset="0"/>
              <a:buChar char="•"/>
            </a:pPr>
            <a:r>
              <a:rPr lang="en-US" sz="1800" dirty="0" smtClean="0"/>
              <a:t>UMIC Adult Survey – 7.1%</a:t>
            </a:r>
          </a:p>
          <a:p>
            <a:pPr marL="0" indent="0">
              <a:buNone/>
            </a:pPr>
            <a:endParaRPr lang="en-US" sz="1800" dirty="0" smtClean="0"/>
          </a:p>
          <a:p>
            <a:pPr marL="0" indent="0">
              <a:buNone/>
            </a:pPr>
            <a:r>
              <a:rPr lang="en-US" sz="1800" dirty="0" smtClean="0"/>
              <a:t>The majority of HCU’s CAHPS rates improved from the prior year ratings. </a:t>
            </a:r>
          </a:p>
          <a:p>
            <a:pPr marL="0" indent="0">
              <a:buNone/>
            </a:pPr>
            <a:r>
              <a:rPr lang="en-US" sz="1800" dirty="0" smtClean="0"/>
              <a:t>How well doctors communicate appears to be the common rate decrease. HCU Quality staff meet monthly with provider offices and will increase education and sensitivity on discussions around clear methods of communicating with members to ensure understanding and a formation of trust within the healthcare community can be reached.</a:t>
            </a:r>
          </a:p>
        </p:txBody>
      </p:sp>
    </p:spTree>
    <p:extLst>
      <p:ext uri="{BB962C8B-B14F-4D97-AF65-F5344CB8AC3E}">
        <p14:creationId xmlns:p14="http://schemas.microsoft.com/office/powerpoint/2010/main" val="38086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mageCreateDate xmlns="3A4CC35C-0692-4B3D-AE17-ABAB16D83959" xsi:nil="true"/>
    <PublishingExpirationDate xmlns="http://schemas.microsoft.com/sharepoint/v3" xsi:nil="true"/>
    <PublishingStartDate xmlns="http://schemas.microsoft.com/sharepoint/v3" xsi:nil="true"/>
    <wic_System_Copyright xmlns="http://schemas.microsoft.com/sharepoint/v3/fields" xsi:nil="true"/>
    <_dlc_DocId xmlns="402b49ca-617a-4412-a136-22a821ef8eb4">PULSEDOC-674-50</_dlc_DocId>
    <_dlc_DocIdUrl xmlns="402b49ca-617a-4412-a136-22a821ef8eb4">
      <Url>https://pulse.utah.edu/site/Moran/_layouts/15/DocIdRedir.aspx?ID=PULSEDOC-674-50</Url>
      <Description>PULSEDOC-674-50</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0A951775C7B10B4C9761BF5CF71EC9BE" ma:contentTypeVersion="9" ma:contentTypeDescription="Upload an image." ma:contentTypeScope="" ma:versionID="0f3324429b45398becfd7119f62e35d1">
  <xsd:schema xmlns:xsd="http://www.w3.org/2001/XMLSchema" xmlns:xs="http://www.w3.org/2001/XMLSchema" xmlns:p="http://schemas.microsoft.com/office/2006/metadata/properties" xmlns:ns1="http://schemas.microsoft.com/sharepoint/v3" xmlns:ns2="3A4CC35C-0692-4B3D-AE17-ABAB16D83959" xmlns:ns3="http://schemas.microsoft.com/sharepoint/v3/fields" xmlns:ns4="402b49ca-617a-4412-a136-22a821ef8eb4" targetNamespace="http://schemas.microsoft.com/office/2006/metadata/properties" ma:root="true" ma:fieldsID="d82ea9da899dcbc3cdc9b9c229979c65" ns1:_="" ns2:_="" ns3:_="" ns4:_="">
    <xsd:import namespace="http://schemas.microsoft.com/sharepoint/v3"/>
    <xsd:import namespace="3A4CC35C-0692-4B3D-AE17-ABAB16D83959"/>
    <xsd:import namespace="http://schemas.microsoft.com/sharepoint/v3/fields"/>
    <xsd:import namespace="402b49ca-617a-4412-a136-22a821ef8eb4"/>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30" nillable="true" ma:displayName="Scheduling Start Date" ma:description="" ma:hidden="true" ma:internalName="PublishingStartDate">
      <xsd:simpleType>
        <xsd:restriction base="dms:Unknown"/>
      </xsd:simpleType>
    </xsd:element>
    <xsd:element name="PublishingExpirationDate" ma:index="3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4CC35C-0692-4B3D-AE17-ABAB16D83959"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CD6E33-4F24-4E97-A67E-A929288ABF28}">
  <ds:schemaRefs>
    <ds:schemaRef ds:uri="http://schemas.microsoft.com/sharepoint/v3/contenttype/forms"/>
  </ds:schemaRefs>
</ds:datastoreItem>
</file>

<file path=customXml/itemProps2.xml><?xml version="1.0" encoding="utf-8"?>
<ds:datastoreItem xmlns:ds="http://schemas.openxmlformats.org/officeDocument/2006/customXml" ds:itemID="{868D7140-BF69-48BF-9C4D-CDE830ECB125}">
  <ds:schemaRefs>
    <ds:schemaRef ds:uri="http://purl.org/dc/terms/"/>
    <ds:schemaRef ds:uri="3A4CC35C-0692-4B3D-AE17-ABAB16D83959"/>
    <ds:schemaRef ds:uri="http://schemas.microsoft.com/sharepoint/v3"/>
    <ds:schemaRef ds:uri="http://purl.org/dc/elements/1.1/"/>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402b49ca-617a-4412-a136-22a821ef8eb4"/>
    <ds:schemaRef ds:uri="http://schemas.microsoft.com/sharepoint/v3/fields"/>
    <ds:schemaRef ds:uri="http://purl.org/dc/dcmitype/"/>
  </ds:schemaRefs>
</ds:datastoreItem>
</file>

<file path=customXml/itemProps3.xml><?xml version="1.0" encoding="utf-8"?>
<ds:datastoreItem xmlns:ds="http://schemas.openxmlformats.org/officeDocument/2006/customXml" ds:itemID="{533D73A6-7734-498D-8B99-ACF033E7BECA}">
  <ds:schemaRefs>
    <ds:schemaRef ds:uri="http://schemas.microsoft.com/sharepoint/events"/>
  </ds:schemaRefs>
</ds:datastoreItem>
</file>

<file path=customXml/itemProps4.xml><?xml version="1.0" encoding="utf-8"?>
<ds:datastoreItem xmlns:ds="http://schemas.openxmlformats.org/officeDocument/2006/customXml" ds:itemID="{6315FA7C-3EEB-4E87-848F-D7D9BCDF4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4CC35C-0692-4B3D-AE17-ABAB16D83959"/>
    <ds:schemaRef ds:uri="http://schemas.microsoft.com/sharepoint/v3/fields"/>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4323</TotalTime>
  <Words>724</Words>
  <Application>Microsoft Office PowerPoint</Application>
  <PresentationFormat>Custom</PresentationFormat>
  <Paragraphs>90</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Avenir Roman</vt:lpstr>
      <vt:lpstr>Calibri</vt:lpstr>
      <vt:lpstr>Century Gothic</vt:lpstr>
      <vt:lpstr>Century Gothic Bold</vt:lpstr>
      <vt:lpstr>Century Gothic Bold Italic</vt:lpstr>
      <vt:lpstr>Courier New</vt:lpstr>
      <vt:lpstr>Office Theme</vt:lpstr>
      <vt:lpstr>PowerPoint Presentation</vt:lpstr>
      <vt:lpstr>Monthly measure Focus program</vt:lpstr>
      <vt:lpstr>Child &amp; Adolescent Measures</vt:lpstr>
      <vt:lpstr>Cancer Screenings</vt:lpstr>
      <vt:lpstr>Adult Measures</vt:lpstr>
      <vt:lpstr>UMIC Follow-up Measures</vt:lpstr>
      <vt:lpstr>CAHPS Measures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Svaren</dc:creator>
  <cp:keywords/>
  <dc:description/>
  <cp:lastModifiedBy>Rachel Vasquez</cp:lastModifiedBy>
  <cp:revision>369</cp:revision>
  <cp:lastPrinted>2016-08-31T21:58:28Z</cp:lastPrinted>
  <dcterms:created xsi:type="dcterms:W3CDTF">2016-08-02T16:41:37Z</dcterms:created>
  <dcterms:modified xsi:type="dcterms:W3CDTF">2023-12-21T22:17:33Z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0x0101009148F5A04DDD49CBA7127AADA5FB792B00AADE34325A8B49CDA8BB4DB53328F214000A951775C7B10B4C9761BF5CF71EC9BE</vt:lpwstr>
  </property>
  <property fmtid="{D5CDD505-2E9C-101B-9397-08002B2CF9AE}" pid="3" name="_dlc_DocIdItemGuid">
    <vt:lpwstr>fe75a78d-c24e-4516-96ce-812646b4961c</vt:lpwstr>
  </property>
</Properties>
</file>